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Roboto Medium"/>
      <p:regular r:id="rId12"/>
      <p:bold r:id="rId13"/>
      <p:italic r:id="rId14"/>
      <p:boldItalic r:id="rId15"/>
    </p:embeddedFont>
    <p:embeddedFont>
      <p:font typeface="Roboto"/>
      <p:regular r:id="rId16"/>
      <p:bold r:id="rId17"/>
      <p:italic r:id="rId18"/>
      <p:boldItalic r:id="rId19"/>
    </p:embeddedFont>
    <p:embeddedFont>
      <p:font typeface="Fira Sans Extra Condensed Medium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85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855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FiraSansExtraCondensedMedium-regular.fntdata"/><Relationship Id="rId11" Type="http://schemas.openxmlformats.org/officeDocument/2006/relationships/slide" Target="slides/slide6.xml"/><Relationship Id="rId22" Type="http://schemas.openxmlformats.org/officeDocument/2006/relationships/font" Target="fonts/FiraSansExtraCondensedMedium-italic.fntdata"/><Relationship Id="rId10" Type="http://schemas.openxmlformats.org/officeDocument/2006/relationships/slide" Target="slides/slide5.xml"/><Relationship Id="rId21" Type="http://schemas.openxmlformats.org/officeDocument/2006/relationships/font" Target="fonts/FiraSansExtraCondensedMedium-bold.fntdata"/><Relationship Id="rId13" Type="http://schemas.openxmlformats.org/officeDocument/2006/relationships/font" Target="fonts/RobotoMedium-bold.fntdata"/><Relationship Id="rId12" Type="http://schemas.openxmlformats.org/officeDocument/2006/relationships/font" Target="fonts/RobotoMedium-regular.fntdata"/><Relationship Id="rId23" Type="http://schemas.openxmlformats.org/officeDocument/2006/relationships/font" Target="fonts/FiraSansExtraCondensedMedium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Medium-boldItalic.fntdata"/><Relationship Id="rId14" Type="http://schemas.openxmlformats.org/officeDocument/2006/relationships/font" Target="fonts/RobotoMedium-italic.fntdata"/><Relationship Id="rId17" Type="http://schemas.openxmlformats.org/officeDocument/2006/relationships/font" Target="fonts/Roboto-bold.fntdata"/><Relationship Id="rId16" Type="http://schemas.openxmlformats.org/officeDocument/2006/relationships/font" Target="fonts/Roboto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Roboto-boldItalic.fntdata"/><Relationship Id="rId6" Type="http://schemas.openxmlformats.org/officeDocument/2006/relationships/slide" Target="slides/slide1.xml"/><Relationship Id="rId18" Type="http://schemas.openxmlformats.org/officeDocument/2006/relationships/font" Target="fonts/Robo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5401b9cd11_0_3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5401b9cd11_0_3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380610026b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2380610026b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317c80e11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2317c80e11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317c80e11f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2317c80e11f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3d7cee506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23d7cee506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317c80e11f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2317c80e11f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5184300" y="1130813"/>
            <a:ext cx="3300900" cy="153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None/>
              <a:defRPr>
                <a:solidFill>
                  <a:srgbClr val="002A65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5472760" y="2632089"/>
            <a:ext cx="2723700" cy="69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/>
          <p:nvPr>
            <p:ph idx="1" type="body"/>
          </p:nvPr>
        </p:nvSpPr>
        <p:spPr>
          <a:xfrm>
            <a:off x="311700" y="286647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 sz="1400"/>
            </a:lvl1pPr>
            <a:lvl2pPr lvl="1" rtl="0">
              <a:buNone/>
              <a:defRPr sz="1400"/>
            </a:lvl2pPr>
            <a:lvl3pPr lvl="2" rtl="0">
              <a:buNone/>
              <a:defRPr sz="1400"/>
            </a:lvl3pPr>
            <a:lvl4pPr lvl="3" rtl="0">
              <a:buNone/>
              <a:defRPr sz="1400"/>
            </a:lvl4pPr>
            <a:lvl5pPr lvl="4" rtl="0">
              <a:buNone/>
              <a:defRPr sz="1400"/>
            </a:lvl5pPr>
            <a:lvl6pPr lvl="5" rtl="0">
              <a:buNone/>
              <a:defRPr sz="1400"/>
            </a:lvl6pPr>
            <a:lvl7pPr lvl="6" rtl="0">
              <a:buNone/>
              <a:defRPr sz="1400"/>
            </a:lvl7pPr>
            <a:lvl8pPr lvl="7" rtl="0">
              <a:buNone/>
              <a:defRPr sz="1400"/>
            </a:lvl8pPr>
            <a:lvl9pPr lvl="8" rtl="0">
              <a:buNone/>
              <a:defRPr sz="1400"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One Column 1">
  <p:cSld name="CUSTOM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 flipH="1">
            <a:off x="674750" y="1479575"/>
            <a:ext cx="3462900" cy="8487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None/>
              <a:defRPr>
                <a:solidFill>
                  <a:srgbClr val="002A65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 flipH="1">
            <a:off x="660275" y="2472925"/>
            <a:ext cx="3100200" cy="1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1400"/>
              <a:buNone/>
              <a:defRPr sz="1200">
                <a:solidFill>
                  <a:srgbClr val="4285F4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One Column 2">
  <p:cSld name="CUSTOM_1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title"/>
          </p:nvPr>
        </p:nvSpPr>
        <p:spPr>
          <a:xfrm>
            <a:off x="560075" y="1415875"/>
            <a:ext cx="3074700" cy="8487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None/>
              <a:defRPr>
                <a:solidFill>
                  <a:srgbClr val="002A65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1" type="subTitle"/>
          </p:nvPr>
        </p:nvSpPr>
        <p:spPr>
          <a:xfrm>
            <a:off x="582600" y="2449325"/>
            <a:ext cx="3074700" cy="120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con título 1">
  <p:cSld name="TITLE_1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 txBox="1"/>
          <p:nvPr>
            <p:ph type="ctrTitle"/>
          </p:nvPr>
        </p:nvSpPr>
        <p:spPr>
          <a:xfrm>
            <a:off x="311708" y="363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None/>
              <a:defRPr>
                <a:solidFill>
                  <a:srgbClr val="002A65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61" name="Google Shape;61;p15"/>
          <p:cNvSpPr txBox="1"/>
          <p:nvPr>
            <p:ph idx="1" type="subTitle"/>
          </p:nvPr>
        </p:nvSpPr>
        <p:spPr>
          <a:xfrm>
            <a:off x="311700" y="225881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2500"/>
              <a:buNone/>
              <a:defRPr sz="2500">
                <a:solidFill>
                  <a:srgbClr val="4285F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2500"/>
              <a:buNone/>
              <a:defRPr sz="2500">
                <a:solidFill>
                  <a:srgbClr val="4285F4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2500"/>
              <a:buNone/>
              <a:defRPr sz="2500">
                <a:solidFill>
                  <a:srgbClr val="4285F4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2500"/>
              <a:buNone/>
              <a:defRPr sz="2500">
                <a:solidFill>
                  <a:srgbClr val="4285F4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2500"/>
              <a:buNone/>
              <a:defRPr sz="2500">
                <a:solidFill>
                  <a:srgbClr val="4285F4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2500"/>
              <a:buNone/>
              <a:defRPr sz="2500">
                <a:solidFill>
                  <a:srgbClr val="4285F4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2500"/>
              <a:buNone/>
              <a:defRPr sz="2500">
                <a:solidFill>
                  <a:srgbClr val="4285F4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2500"/>
              <a:buNone/>
              <a:defRPr sz="2500">
                <a:solidFill>
                  <a:srgbClr val="4285F4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2500"/>
              <a:buNone/>
              <a:defRPr sz="2500">
                <a:solidFill>
                  <a:srgbClr val="4285F4"/>
                </a:solidFill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311700" y="19984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None/>
              <a:defRPr>
                <a:solidFill>
                  <a:srgbClr val="002A65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 sz="1400"/>
            </a:lvl1pPr>
            <a:lvl2pPr lvl="1" rtl="0">
              <a:buNone/>
              <a:defRPr sz="1400"/>
            </a:lvl2pPr>
            <a:lvl3pPr lvl="2" rtl="0">
              <a:buNone/>
              <a:defRPr sz="1400"/>
            </a:lvl3pPr>
            <a:lvl4pPr lvl="3" rtl="0">
              <a:buNone/>
              <a:defRPr sz="1400"/>
            </a:lvl4pPr>
            <a:lvl5pPr lvl="4" rtl="0">
              <a:buNone/>
              <a:defRPr sz="1400"/>
            </a:lvl5pPr>
            <a:lvl6pPr lvl="5" rtl="0">
              <a:buNone/>
              <a:defRPr sz="1400"/>
            </a:lvl6pPr>
            <a:lvl7pPr lvl="6" rtl="0">
              <a:buNone/>
              <a:defRPr sz="1400"/>
            </a:lvl7pPr>
            <a:lvl8pPr lvl="7" rtl="0">
              <a:buNone/>
              <a:defRPr sz="1400"/>
            </a:lvl8pPr>
            <a:lvl9pPr lvl="8" rtl="0">
              <a:buNone/>
              <a:defRPr sz="1400"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78805" y="22804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Font typeface="Roboto Medium"/>
              <a:buNone/>
              <a:defRPr>
                <a:solidFill>
                  <a:srgbClr val="002A65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78805" y="729565"/>
            <a:ext cx="7723500" cy="345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 sz="1400"/>
            </a:lvl1pPr>
            <a:lvl2pPr lvl="1" rtl="0">
              <a:buNone/>
              <a:defRPr sz="1400"/>
            </a:lvl2pPr>
            <a:lvl3pPr lvl="2" rtl="0">
              <a:buNone/>
              <a:defRPr sz="1400"/>
            </a:lvl3pPr>
            <a:lvl4pPr lvl="3" rtl="0">
              <a:buNone/>
              <a:defRPr sz="1400"/>
            </a:lvl4pPr>
            <a:lvl5pPr lvl="4" rtl="0">
              <a:buNone/>
              <a:defRPr sz="1400"/>
            </a:lvl5pPr>
            <a:lvl6pPr lvl="5" rtl="0">
              <a:buNone/>
              <a:defRPr sz="1400"/>
            </a:lvl6pPr>
            <a:lvl7pPr lvl="6" rtl="0">
              <a:buNone/>
              <a:defRPr sz="1400"/>
            </a:lvl7pPr>
            <a:lvl8pPr lvl="7" rtl="0">
              <a:buNone/>
              <a:defRPr sz="1400"/>
            </a:lvl8pPr>
            <a:lvl9pPr lvl="8" rtl="0">
              <a:buNone/>
              <a:defRPr sz="1400"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78805" y="228040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None/>
              <a:defRPr>
                <a:solidFill>
                  <a:srgbClr val="002A6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 sz="1400"/>
            </a:lvl1pPr>
            <a:lvl2pPr lvl="1" rtl="0">
              <a:buNone/>
              <a:defRPr sz="1400"/>
            </a:lvl2pPr>
            <a:lvl3pPr lvl="2" rtl="0">
              <a:buNone/>
              <a:defRPr sz="1400"/>
            </a:lvl3pPr>
            <a:lvl4pPr lvl="3" rtl="0">
              <a:buNone/>
              <a:defRPr sz="1400"/>
            </a:lvl4pPr>
            <a:lvl5pPr lvl="4" rtl="0">
              <a:buNone/>
              <a:defRPr sz="1400"/>
            </a:lvl5pPr>
            <a:lvl6pPr lvl="5" rtl="0">
              <a:buNone/>
              <a:defRPr sz="1400"/>
            </a:lvl6pPr>
            <a:lvl7pPr lvl="6" rtl="0">
              <a:buNone/>
              <a:defRPr sz="1400"/>
            </a:lvl7pPr>
            <a:lvl8pPr lvl="7" rtl="0">
              <a:buNone/>
              <a:defRPr sz="1400"/>
            </a:lvl8pPr>
            <a:lvl9pPr lvl="8" rtl="0">
              <a:buNone/>
              <a:defRPr sz="1400"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31467" y="168300"/>
            <a:ext cx="7667700" cy="4812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Font typeface="Roboto"/>
              <a:buNone/>
              <a:defRPr>
                <a:solidFill>
                  <a:srgbClr val="002A65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" type="subTitle"/>
          </p:nvPr>
        </p:nvSpPr>
        <p:spPr>
          <a:xfrm>
            <a:off x="342904" y="555650"/>
            <a:ext cx="7505700" cy="69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sz="20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pic>
        <p:nvPicPr>
          <p:cNvPr id="29" name="Google Shape;29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66050" y="4429350"/>
            <a:ext cx="1466250" cy="413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7875" y="4321542"/>
            <a:ext cx="1813175" cy="530557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6"/>
          <p:cNvSpPr/>
          <p:nvPr/>
        </p:nvSpPr>
        <p:spPr>
          <a:xfrm>
            <a:off x="0" y="4952460"/>
            <a:ext cx="9144000" cy="213900"/>
          </a:xfrm>
          <a:prstGeom prst="rect">
            <a:avLst/>
          </a:prstGeom>
          <a:solidFill>
            <a:srgbClr val="002A6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2A64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403200"/>
            <a:ext cx="48984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None/>
              <a:defRPr>
                <a:solidFill>
                  <a:srgbClr val="002A6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084800"/>
            <a:ext cx="40203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 sz="1400"/>
            </a:lvl1pPr>
            <a:lvl2pPr lvl="1" rtl="0">
              <a:buNone/>
              <a:defRPr sz="1400"/>
            </a:lvl2pPr>
            <a:lvl3pPr lvl="2" rtl="0">
              <a:buNone/>
              <a:defRPr sz="1400"/>
            </a:lvl3pPr>
            <a:lvl4pPr lvl="3" rtl="0">
              <a:buNone/>
              <a:defRPr sz="1400"/>
            </a:lvl4pPr>
            <a:lvl5pPr lvl="4" rtl="0">
              <a:buNone/>
              <a:defRPr sz="1400"/>
            </a:lvl5pPr>
            <a:lvl6pPr lvl="5" rtl="0">
              <a:buNone/>
              <a:defRPr sz="1400"/>
            </a:lvl6pPr>
            <a:lvl7pPr lvl="6" rtl="0">
              <a:buNone/>
              <a:defRPr sz="1400"/>
            </a:lvl7pPr>
            <a:lvl8pPr lvl="7" rtl="0">
              <a:buNone/>
              <a:defRPr sz="1400"/>
            </a:lvl8pPr>
            <a:lvl9pPr lvl="8" rtl="0">
              <a:buNone/>
              <a:defRPr sz="1400"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None/>
              <a:defRPr>
                <a:solidFill>
                  <a:srgbClr val="002A6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 sz="1400"/>
            </a:lvl1pPr>
            <a:lvl2pPr lvl="1" rtl="0">
              <a:buNone/>
              <a:defRPr sz="1400"/>
            </a:lvl2pPr>
            <a:lvl3pPr lvl="2" rtl="0">
              <a:buNone/>
              <a:defRPr sz="1400"/>
            </a:lvl3pPr>
            <a:lvl4pPr lvl="3" rtl="0">
              <a:buNone/>
              <a:defRPr sz="1400"/>
            </a:lvl4pPr>
            <a:lvl5pPr lvl="4" rtl="0">
              <a:buNone/>
              <a:defRPr sz="1400"/>
            </a:lvl5pPr>
            <a:lvl6pPr lvl="5" rtl="0">
              <a:buNone/>
              <a:defRPr sz="1400"/>
            </a:lvl6pPr>
            <a:lvl7pPr lvl="6" rtl="0">
              <a:buNone/>
              <a:defRPr sz="1400"/>
            </a:lvl7pPr>
            <a:lvl8pPr lvl="7" rtl="0">
              <a:buNone/>
              <a:defRPr sz="1400"/>
            </a:lvl8pPr>
            <a:lvl9pPr lvl="8" rtl="0">
              <a:buNone/>
              <a:defRPr sz="1400"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06934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None/>
              <a:defRPr>
                <a:solidFill>
                  <a:srgbClr val="002A65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63924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2100"/>
              <a:buNone/>
              <a:defRPr sz="2100">
                <a:solidFill>
                  <a:srgbClr val="4285F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 sz="1400"/>
            </a:lvl1pPr>
            <a:lvl2pPr lvl="1" rtl="0">
              <a:buNone/>
              <a:defRPr sz="1400"/>
            </a:lvl2pPr>
            <a:lvl3pPr lvl="2" rtl="0">
              <a:buNone/>
              <a:defRPr sz="1400"/>
            </a:lvl3pPr>
            <a:lvl4pPr lvl="3" rtl="0">
              <a:buNone/>
              <a:defRPr sz="1400"/>
            </a:lvl4pPr>
            <a:lvl5pPr lvl="4" rtl="0">
              <a:buNone/>
              <a:defRPr sz="1400"/>
            </a:lvl5pPr>
            <a:lvl6pPr lvl="5" rtl="0">
              <a:buNone/>
              <a:defRPr sz="1400"/>
            </a:lvl6pPr>
            <a:lvl7pPr lvl="6" rtl="0">
              <a:buNone/>
              <a:defRPr sz="1400"/>
            </a:lvl7pPr>
            <a:lvl8pPr lvl="7" rtl="0">
              <a:buNone/>
              <a:defRPr sz="1400"/>
            </a:lvl8pPr>
            <a:lvl9pPr lvl="8" rtl="0">
              <a:buNone/>
              <a:defRPr sz="1400"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368574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 sz="1400"/>
            </a:lvl1pPr>
            <a:lvl2pPr lvl="1" rtl="0">
              <a:buNone/>
              <a:defRPr sz="1400"/>
            </a:lvl2pPr>
            <a:lvl3pPr lvl="2" rtl="0">
              <a:buNone/>
              <a:defRPr sz="1400"/>
            </a:lvl3pPr>
            <a:lvl4pPr lvl="3" rtl="0">
              <a:buNone/>
              <a:defRPr sz="1400"/>
            </a:lvl4pPr>
            <a:lvl5pPr lvl="4" rtl="0">
              <a:buNone/>
              <a:defRPr sz="1400"/>
            </a:lvl5pPr>
            <a:lvl6pPr lvl="5" rtl="0">
              <a:buNone/>
              <a:defRPr sz="1400"/>
            </a:lvl6pPr>
            <a:lvl7pPr lvl="6" rtl="0">
              <a:buNone/>
              <a:defRPr sz="1400"/>
            </a:lvl7pPr>
            <a:lvl8pPr lvl="7" rtl="0">
              <a:buNone/>
              <a:defRPr sz="1400"/>
            </a:lvl8pPr>
            <a:lvl9pPr lvl="8" rtl="0">
              <a:buNone/>
              <a:defRPr sz="1400"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3.pn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2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78805" y="228040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2A65"/>
              </a:buClr>
              <a:buSzPts val="2800"/>
              <a:buFont typeface="Roboto Medium"/>
              <a:buNone/>
              <a:defRPr sz="2800">
                <a:solidFill>
                  <a:srgbClr val="002A65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78805" y="729565"/>
            <a:ext cx="7723500" cy="3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Roboto"/>
              <a:buChar char="●"/>
              <a:defRPr sz="1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Roboto"/>
              <a:buChar char="■"/>
              <a:defRPr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pic>
        <p:nvPicPr>
          <p:cNvPr id="8" name="Google Shape;8;p1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7366050" y="4429350"/>
            <a:ext cx="1466250" cy="413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9;p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77875" y="4321542"/>
            <a:ext cx="1813175" cy="53055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1"/>
          <p:cNvSpPr/>
          <p:nvPr/>
        </p:nvSpPr>
        <p:spPr>
          <a:xfrm>
            <a:off x="0" y="4952460"/>
            <a:ext cx="9144000" cy="213900"/>
          </a:xfrm>
          <a:prstGeom prst="rect">
            <a:avLst/>
          </a:prstGeom>
          <a:solidFill>
            <a:srgbClr val="002A6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2A64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288">
          <p15:clr>
            <a:srgbClr val="EA4335"/>
          </p15:clr>
        </p15:guide>
        <p15:guide id="2" orient="horz" pos="258">
          <p15:clr>
            <a:srgbClr val="EA4335"/>
          </p15:clr>
        </p15:guide>
        <p15:guide id="3" pos="5472">
          <p15:clr>
            <a:srgbClr val="EA4335"/>
          </p15:clr>
        </p15:guide>
        <p15:guide id="4" orient="horz" pos="2982">
          <p15:clr>
            <a:srgbClr val="EA4335"/>
          </p15:clr>
        </p15:guide>
        <p15:guide id="5" pos="2880">
          <p15:clr>
            <a:srgbClr val="EA4335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mailto:.munoz.d@uchile.cl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/>
          <p:nvPr>
            <p:ph idx="1" type="subTitle"/>
          </p:nvPr>
        </p:nvSpPr>
        <p:spPr>
          <a:xfrm>
            <a:off x="378025" y="3264364"/>
            <a:ext cx="2723700" cy="69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lang="es" sz="1500">
                <a:solidFill>
                  <a:srgbClr val="666666"/>
                </a:solidFill>
              </a:rPr>
              <a:t>Septiembre 2023</a:t>
            </a:r>
            <a:endParaRPr b="1" sz="1500">
              <a:solidFill>
                <a:srgbClr val="666666"/>
              </a:solidFill>
            </a:endParaRPr>
          </a:p>
        </p:txBody>
      </p:sp>
      <p:sp>
        <p:nvSpPr>
          <p:cNvPr id="68" name="Google Shape;68;p16"/>
          <p:cNvSpPr txBox="1"/>
          <p:nvPr>
            <p:ph type="ctrTitle"/>
          </p:nvPr>
        </p:nvSpPr>
        <p:spPr>
          <a:xfrm>
            <a:off x="324900" y="59925"/>
            <a:ext cx="5514300" cy="845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>
                <a:latin typeface="Roboto"/>
                <a:ea typeface="Roboto"/>
                <a:cs typeface="Roboto"/>
                <a:sym typeface="Roboto"/>
              </a:rPr>
              <a:t>Transformación</a:t>
            </a:r>
            <a:r>
              <a:rPr lang="es" sz="3000">
                <a:latin typeface="Roboto"/>
                <a:ea typeface="Roboto"/>
                <a:cs typeface="Roboto"/>
                <a:sym typeface="Roboto"/>
              </a:rPr>
              <a:t> Digital 2023</a:t>
            </a:r>
            <a:endParaRPr sz="3000">
              <a:solidFill>
                <a:srgbClr val="002A6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Google Shape;69;p16"/>
          <p:cNvSpPr txBox="1"/>
          <p:nvPr/>
        </p:nvSpPr>
        <p:spPr>
          <a:xfrm>
            <a:off x="6606156" y="511008"/>
            <a:ext cx="2297100" cy="2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s"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Oficina de Proyectos</a:t>
            </a:r>
            <a:endParaRPr b="1" sz="11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p16"/>
          <p:cNvSpPr/>
          <p:nvPr/>
        </p:nvSpPr>
        <p:spPr>
          <a:xfrm>
            <a:off x="4827550" y="2262200"/>
            <a:ext cx="12330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6"/>
          <p:cNvSpPr/>
          <p:nvPr/>
        </p:nvSpPr>
        <p:spPr>
          <a:xfrm>
            <a:off x="7010400" y="2749025"/>
            <a:ext cx="1040700" cy="133500"/>
          </a:xfrm>
          <a:prstGeom prst="flowChartAlternateProcess">
            <a:avLst/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6"/>
          <p:cNvSpPr/>
          <p:nvPr/>
        </p:nvSpPr>
        <p:spPr>
          <a:xfrm>
            <a:off x="7660875" y="3020475"/>
            <a:ext cx="676200" cy="133500"/>
          </a:xfrm>
          <a:prstGeom prst="flowChartAlternateProcess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73" name="Google Shape;73;p16"/>
          <p:cNvCxnSpPr/>
          <p:nvPr/>
        </p:nvCxnSpPr>
        <p:spPr>
          <a:xfrm flipH="1" rot="10800000">
            <a:off x="3891075" y="2419400"/>
            <a:ext cx="861900" cy="5358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rgbClr val="E6E6E6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74" name="Google Shape;74;p16"/>
          <p:cNvSpPr/>
          <p:nvPr/>
        </p:nvSpPr>
        <p:spPr>
          <a:xfrm>
            <a:off x="5165675" y="3314725"/>
            <a:ext cx="10686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6"/>
          <p:cNvSpPr/>
          <p:nvPr/>
        </p:nvSpPr>
        <p:spPr>
          <a:xfrm>
            <a:off x="5243525" y="3424225"/>
            <a:ext cx="133500" cy="1335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6"/>
          <p:cNvSpPr/>
          <p:nvPr/>
        </p:nvSpPr>
        <p:spPr>
          <a:xfrm>
            <a:off x="4874350" y="2371700"/>
            <a:ext cx="133500" cy="1335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6"/>
          <p:cNvSpPr/>
          <p:nvPr/>
        </p:nvSpPr>
        <p:spPr>
          <a:xfrm>
            <a:off x="4664100" y="2788475"/>
            <a:ext cx="969900" cy="352500"/>
          </a:xfrm>
          <a:prstGeom prst="flowChartAlternateProcess">
            <a:avLst/>
          </a:pr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6"/>
          <p:cNvSpPr/>
          <p:nvPr/>
        </p:nvSpPr>
        <p:spPr>
          <a:xfrm>
            <a:off x="5759475" y="2788463"/>
            <a:ext cx="1165200" cy="352500"/>
          </a:xfrm>
          <a:prstGeom prst="flowChartAlternateProcess">
            <a:avLst/>
          </a:prstGeom>
          <a:solidFill>
            <a:srgbClr val="FCE5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6"/>
          <p:cNvSpPr/>
          <p:nvPr/>
        </p:nvSpPr>
        <p:spPr>
          <a:xfrm>
            <a:off x="5902350" y="2904891"/>
            <a:ext cx="546000" cy="79500"/>
          </a:xfrm>
          <a:prstGeom prst="flowChartAlternateProcess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0" name="Google Shape;80;p16"/>
          <p:cNvCxnSpPr/>
          <p:nvPr/>
        </p:nvCxnSpPr>
        <p:spPr>
          <a:xfrm>
            <a:off x="3784238" y="3020475"/>
            <a:ext cx="1292700" cy="456300"/>
          </a:xfrm>
          <a:prstGeom prst="bentConnector3">
            <a:avLst>
              <a:gd fmla="val 41782" name="adj1"/>
            </a:avLst>
          </a:prstGeom>
          <a:noFill/>
          <a:ln cap="flat" cmpd="sng" w="28575">
            <a:solidFill>
              <a:srgbClr val="E6E6E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1" name="Google Shape;81;p16"/>
          <p:cNvSpPr/>
          <p:nvPr/>
        </p:nvSpPr>
        <p:spPr>
          <a:xfrm>
            <a:off x="5807775" y="3840975"/>
            <a:ext cx="1335900" cy="352500"/>
          </a:xfrm>
          <a:prstGeom prst="flowChartAlternateProcess">
            <a:avLst/>
          </a:pr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2" name="Google Shape;82;p16"/>
          <p:cNvCxnSpPr/>
          <p:nvPr/>
        </p:nvCxnSpPr>
        <p:spPr>
          <a:xfrm flipH="1" rot="10800000">
            <a:off x="6219825" y="1867050"/>
            <a:ext cx="819300" cy="5523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rgbClr val="E6E6E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3" name="Google Shape;83;p16"/>
          <p:cNvSpPr/>
          <p:nvPr/>
        </p:nvSpPr>
        <p:spPr>
          <a:xfrm>
            <a:off x="6731025" y="3314725"/>
            <a:ext cx="1832100" cy="352500"/>
          </a:xfrm>
          <a:prstGeom prst="flowChartAlternateProcess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6"/>
          <p:cNvSpPr/>
          <p:nvPr/>
        </p:nvSpPr>
        <p:spPr>
          <a:xfrm>
            <a:off x="6955656" y="3431153"/>
            <a:ext cx="858300" cy="79500"/>
          </a:xfrm>
          <a:prstGeom prst="flowChartAlternateProcess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6"/>
          <p:cNvSpPr/>
          <p:nvPr/>
        </p:nvSpPr>
        <p:spPr>
          <a:xfrm>
            <a:off x="7208800" y="1704850"/>
            <a:ext cx="754200" cy="352500"/>
          </a:xfrm>
          <a:prstGeom prst="flowChartAlternateProcess">
            <a:avLst/>
          </a:prstGeom>
          <a:solidFill>
            <a:srgbClr val="E6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6"/>
          <p:cNvSpPr/>
          <p:nvPr/>
        </p:nvSpPr>
        <p:spPr>
          <a:xfrm>
            <a:off x="8051100" y="1704844"/>
            <a:ext cx="352500" cy="352500"/>
          </a:xfrm>
          <a:prstGeom prst="ellipse">
            <a:avLst/>
          </a:prstGeom>
          <a:noFill/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6"/>
          <p:cNvSpPr/>
          <p:nvPr/>
        </p:nvSpPr>
        <p:spPr>
          <a:xfrm>
            <a:off x="8123150" y="1778625"/>
            <a:ext cx="204900" cy="204900"/>
          </a:xfrm>
          <a:prstGeom prst="ellipse">
            <a:avLst/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6"/>
          <p:cNvSpPr/>
          <p:nvPr/>
        </p:nvSpPr>
        <p:spPr>
          <a:xfrm>
            <a:off x="7282350" y="3914775"/>
            <a:ext cx="204900" cy="204900"/>
          </a:xfrm>
          <a:prstGeom prst="ellipse">
            <a:avLst/>
          </a:prstGeom>
          <a:solidFill>
            <a:srgbClr val="FCAF40"/>
          </a:solidFill>
          <a:ln cap="flat" cmpd="sng" w="28575">
            <a:solidFill>
              <a:srgbClr val="E6E6E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9" name="Google Shape;89;p16"/>
          <p:cNvCxnSpPr>
            <a:stCxn id="88" idx="6"/>
          </p:cNvCxnSpPr>
          <p:nvPr/>
        </p:nvCxnSpPr>
        <p:spPr>
          <a:xfrm>
            <a:off x="7487250" y="4017225"/>
            <a:ext cx="628200" cy="0"/>
          </a:xfrm>
          <a:prstGeom prst="straightConnector1">
            <a:avLst/>
          </a:prstGeom>
          <a:noFill/>
          <a:ln cap="flat" cmpd="sng" w="28575">
            <a:solidFill>
              <a:srgbClr val="E6E6E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0" name="Google Shape;90;p16"/>
          <p:cNvSpPr/>
          <p:nvPr/>
        </p:nvSpPr>
        <p:spPr>
          <a:xfrm>
            <a:off x="3625800" y="2852750"/>
            <a:ext cx="265200" cy="265200"/>
          </a:xfrm>
          <a:prstGeom prst="ellipse">
            <a:avLst/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91" name="Google Shape;91;p16"/>
          <p:cNvSpPr txBox="1"/>
          <p:nvPr>
            <p:ph type="ctrTitle"/>
          </p:nvPr>
        </p:nvSpPr>
        <p:spPr>
          <a:xfrm>
            <a:off x="324900" y="1895925"/>
            <a:ext cx="5975400" cy="845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s" sz="37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Levantamiento Procedimientos Administrativos y </a:t>
            </a:r>
            <a:r>
              <a:rPr lang="es" sz="37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Trámites</a:t>
            </a:r>
            <a:endParaRPr sz="35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7"/>
          <p:cNvSpPr txBox="1"/>
          <p:nvPr>
            <p:ph type="title"/>
          </p:nvPr>
        </p:nvSpPr>
        <p:spPr>
          <a:xfrm>
            <a:off x="378805" y="239465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Transformación Digital</a:t>
            </a:r>
            <a:endParaRPr/>
          </a:p>
        </p:txBody>
      </p:sp>
      <p:sp>
        <p:nvSpPr>
          <p:cNvPr id="97" name="Google Shape;97;p17"/>
          <p:cNvSpPr txBox="1"/>
          <p:nvPr>
            <p:ph idx="1" type="body"/>
          </p:nvPr>
        </p:nvSpPr>
        <p:spPr>
          <a:xfrm>
            <a:off x="378800" y="626696"/>
            <a:ext cx="7723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200"/>
              <a:t>Introducción</a:t>
            </a:r>
            <a:endParaRPr/>
          </a:p>
        </p:txBody>
      </p:sp>
      <p:sp>
        <p:nvSpPr>
          <p:cNvPr id="98" name="Google Shape;98;p17"/>
          <p:cNvSpPr txBox="1"/>
          <p:nvPr/>
        </p:nvSpPr>
        <p:spPr>
          <a:xfrm>
            <a:off x="378800" y="1211575"/>
            <a:ext cx="8347200" cy="12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500"/>
              <a:buFont typeface="Roboto"/>
              <a:buChar char="●"/>
            </a:pPr>
            <a:r>
              <a:rPr lang="es" sz="15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Ley N 21.180 (</a:t>
            </a:r>
            <a:r>
              <a:rPr lang="es" sz="15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Transformación</a:t>
            </a:r>
            <a:r>
              <a:rPr lang="es" sz="15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 Digital) 21.464 (plazos y metas de </a:t>
            </a:r>
            <a:r>
              <a:rPr lang="es" sz="15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implementación</a:t>
            </a:r>
            <a:r>
              <a:rPr lang="es" sz="15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)</a:t>
            </a:r>
            <a:endParaRPr sz="15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500"/>
              <a:buFont typeface="Roboto"/>
              <a:buChar char="●"/>
            </a:pPr>
            <a:r>
              <a:rPr lang="es" sz="15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Grupo A </a:t>
            </a:r>
            <a:endParaRPr sz="15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99" name="Google Shape;9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40225" y="1935925"/>
            <a:ext cx="5000656" cy="2380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8"/>
          <p:cNvSpPr txBox="1"/>
          <p:nvPr>
            <p:ph type="title"/>
          </p:nvPr>
        </p:nvSpPr>
        <p:spPr>
          <a:xfrm>
            <a:off x="378805" y="239465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Transformación Digital</a:t>
            </a:r>
            <a:endParaRPr/>
          </a:p>
        </p:txBody>
      </p:sp>
      <p:sp>
        <p:nvSpPr>
          <p:cNvPr id="105" name="Google Shape;105;p18"/>
          <p:cNvSpPr txBox="1"/>
          <p:nvPr>
            <p:ph idx="1" type="body"/>
          </p:nvPr>
        </p:nvSpPr>
        <p:spPr>
          <a:xfrm>
            <a:off x="378800" y="626696"/>
            <a:ext cx="7723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200"/>
              <a:t>Hitos Relevantes </a:t>
            </a:r>
            <a:r>
              <a:rPr lang="es" sz="2200"/>
              <a:t>2023</a:t>
            </a:r>
            <a:endParaRPr/>
          </a:p>
        </p:txBody>
      </p:sp>
      <p:sp>
        <p:nvSpPr>
          <p:cNvPr id="106" name="Google Shape;106;p18"/>
          <p:cNvSpPr txBox="1"/>
          <p:nvPr/>
        </p:nvSpPr>
        <p:spPr>
          <a:xfrm>
            <a:off x="378800" y="1211575"/>
            <a:ext cx="50391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666666"/>
              </a:solidFill>
              <a:highlight>
                <a:schemeClr val="accent3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07" name="Google Shape;10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5376" y="1326951"/>
            <a:ext cx="4389075" cy="281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8"/>
          <p:cNvSpPr/>
          <p:nvPr/>
        </p:nvSpPr>
        <p:spPr>
          <a:xfrm>
            <a:off x="2122650" y="3763225"/>
            <a:ext cx="4695300" cy="670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9"/>
          <p:cNvSpPr txBox="1"/>
          <p:nvPr>
            <p:ph type="title"/>
          </p:nvPr>
        </p:nvSpPr>
        <p:spPr>
          <a:xfrm>
            <a:off x="378805" y="239465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Transformación Digital</a:t>
            </a:r>
            <a:endParaRPr/>
          </a:p>
        </p:txBody>
      </p:sp>
      <p:sp>
        <p:nvSpPr>
          <p:cNvPr id="114" name="Google Shape;114;p19"/>
          <p:cNvSpPr txBox="1"/>
          <p:nvPr/>
        </p:nvSpPr>
        <p:spPr>
          <a:xfrm>
            <a:off x="378800" y="1211575"/>
            <a:ext cx="83472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500"/>
              <a:buFont typeface="Roboto"/>
              <a:buChar char="●"/>
            </a:pPr>
            <a:r>
              <a:rPr lang="es" sz="15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Qué</a:t>
            </a:r>
            <a:r>
              <a:rPr lang="es" sz="15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 Haremos</a:t>
            </a:r>
            <a:endParaRPr sz="15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500"/>
              <a:buFont typeface="Roboto"/>
              <a:buChar char="○"/>
            </a:pPr>
            <a:r>
              <a:rPr lang="es" sz="15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Cada Organismo debe levantar sus Procesos </a:t>
            </a:r>
            <a:r>
              <a:rPr lang="es" sz="15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Administrativos</a:t>
            </a:r>
            <a:r>
              <a:rPr lang="es" sz="15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 y </a:t>
            </a:r>
            <a:r>
              <a:rPr lang="es" sz="15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Trámites</a:t>
            </a:r>
            <a:endParaRPr sz="15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500"/>
              <a:buFont typeface="Roboto"/>
              <a:buChar char="○"/>
            </a:pPr>
            <a:r>
              <a:rPr lang="es" sz="15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Entregar un plan para su </a:t>
            </a:r>
            <a:r>
              <a:rPr lang="es" sz="15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documentación</a:t>
            </a:r>
            <a:r>
              <a:rPr lang="es" sz="15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 en plataformas entregadas para ello</a:t>
            </a:r>
            <a:endParaRPr sz="15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500"/>
              <a:buFont typeface="Roboto"/>
              <a:buChar char="○"/>
            </a:pPr>
            <a:r>
              <a:rPr lang="es" sz="15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Responder dudas y consultas</a:t>
            </a:r>
            <a:endParaRPr sz="15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500"/>
              <a:buFont typeface="Roboto"/>
              <a:buChar char="●"/>
            </a:pPr>
            <a:r>
              <a:rPr lang="es" sz="15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Cómo</a:t>
            </a:r>
            <a:r>
              <a:rPr lang="es" sz="15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 lo haremos (2023)</a:t>
            </a:r>
            <a:endParaRPr sz="15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500"/>
              <a:buFont typeface="Roboto"/>
              <a:buChar char="○"/>
            </a:pPr>
            <a:r>
              <a:rPr lang="es" sz="15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Entregaremos Materiales </a:t>
            </a:r>
            <a:r>
              <a:rPr lang="es" sz="15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Guía</a:t>
            </a:r>
            <a:r>
              <a:rPr lang="es" sz="15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 y ejemplos de levantamiento</a:t>
            </a:r>
            <a:endParaRPr sz="15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500"/>
              <a:buFont typeface="Roboto"/>
              <a:buChar char="○"/>
            </a:pPr>
            <a:r>
              <a:rPr lang="es" sz="15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Crear sesiones de </a:t>
            </a:r>
            <a:r>
              <a:rPr lang="es" sz="15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guía</a:t>
            </a:r>
            <a:r>
              <a:rPr lang="es" sz="15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 y </a:t>
            </a:r>
            <a:r>
              <a:rPr lang="es" sz="15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resolución</a:t>
            </a:r>
            <a:r>
              <a:rPr lang="es" sz="15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 de dudas</a:t>
            </a:r>
            <a:endParaRPr sz="15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500"/>
              <a:buFont typeface="Roboto"/>
              <a:buChar char="○"/>
            </a:pPr>
            <a:r>
              <a:rPr lang="es" sz="15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Coordinar</a:t>
            </a:r>
            <a:r>
              <a:rPr lang="es" sz="15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 otras tareas asociadas a los hitos 2023.</a:t>
            </a:r>
            <a:endParaRPr sz="15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0"/>
          <p:cNvSpPr txBox="1"/>
          <p:nvPr>
            <p:ph type="title"/>
          </p:nvPr>
        </p:nvSpPr>
        <p:spPr>
          <a:xfrm>
            <a:off x="378805" y="239465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Transformación Digital</a:t>
            </a:r>
            <a:endParaRPr/>
          </a:p>
        </p:txBody>
      </p:sp>
      <p:sp>
        <p:nvSpPr>
          <p:cNvPr id="120" name="Google Shape;120;p20"/>
          <p:cNvSpPr txBox="1"/>
          <p:nvPr>
            <p:ph idx="1" type="body"/>
          </p:nvPr>
        </p:nvSpPr>
        <p:spPr>
          <a:xfrm>
            <a:off x="378800" y="626696"/>
            <a:ext cx="7723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200"/>
              <a:t>Siguientes pasos</a:t>
            </a:r>
            <a:endParaRPr/>
          </a:p>
        </p:txBody>
      </p:sp>
      <p:sp>
        <p:nvSpPr>
          <p:cNvPr id="121" name="Google Shape;121;p20"/>
          <p:cNvSpPr txBox="1"/>
          <p:nvPr/>
        </p:nvSpPr>
        <p:spPr>
          <a:xfrm>
            <a:off x="378800" y="1211575"/>
            <a:ext cx="83472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Char char="●"/>
            </a:pPr>
            <a:r>
              <a:rPr lang="es" sz="15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2 Sesiones de Induccion al proceso</a:t>
            </a:r>
            <a:endParaRPr sz="15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500"/>
              <a:buFont typeface="Roboto"/>
              <a:buChar char="●"/>
            </a:pPr>
            <a:r>
              <a:rPr lang="es" sz="15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Tendremos sesiones en conjunto de resolucion de dudas y guias</a:t>
            </a:r>
            <a:endParaRPr sz="15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500"/>
              <a:buFont typeface="Roboto"/>
              <a:buChar char="●"/>
            </a:pPr>
            <a:r>
              <a:rPr lang="es" sz="15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Seguimiento</a:t>
            </a:r>
            <a:endParaRPr sz="15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500"/>
              <a:buFont typeface="Roboto"/>
              <a:buChar char="●"/>
            </a:pPr>
            <a:r>
              <a:rPr lang="es" sz="15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Planificación Próximas Tareas</a:t>
            </a:r>
            <a:endParaRPr sz="15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1"/>
          <p:cNvSpPr txBox="1"/>
          <p:nvPr>
            <p:ph type="title"/>
          </p:nvPr>
        </p:nvSpPr>
        <p:spPr>
          <a:xfrm>
            <a:off x="378805" y="239465"/>
            <a:ext cx="7723500" cy="4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Transformación Digital</a:t>
            </a:r>
            <a:endParaRPr/>
          </a:p>
        </p:txBody>
      </p:sp>
      <p:sp>
        <p:nvSpPr>
          <p:cNvPr id="127" name="Google Shape;127;p21"/>
          <p:cNvSpPr txBox="1"/>
          <p:nvPr>
            <p:ph idx="1" type="body"/>
          </p:nvPr>
        </p:nvSpPr>
        <p:spPr>
          <a:xfrm>
            <a:off x="378800" y="626696"/>
            <a:ext cx="7723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200"/>
              <a:t>Equipo</a:t>
            </a:r>
            <a:endParaRPr/>
          </a:p>
        </p:txBody>
      </p:sp>
      <p:sp>
        <p:nvSpPr>
          <p:cNvPr id="128" name="Google Shape;128;p21"/>
          <p:cNvSpPr txBox="1"/>
          <p:nvPr/>
        </p:nvSpPr>
        <p:spPr>
          <a:xfrm>
            <a:off x="378800" y="1211575"/>
            <a:ext cx="5039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Google Shape;129;p21"/>
          <p:cNvSpPr txBox="1"/>
          <p:nvPr/>
        </p:nvSpPr>
        <p:spPr>
          <a:xfrm>
            <a:off x="488475" y="1280650"/>
            <a:ext cx="7613700" cy="29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s">
                <a:latin typeface="Roboto"/>
                <a:ea typeface="Roboto"/>
                <a:cs typeface="Roboto"/>
                <a:sym typeface="Roboto"/>
              </a:rPr>
              <a:t>Coordinador TD, </a:t>
            </a:r>
            <a:r>
              <a:rPr lang="es">
                <a:latin typeface="Roboto"/>
                <a:ea typeface="Roboto"/>
                <a:cs typeface="Roboto"/>
                <a:sym typeface="Roboto"/>
              </a:rPr>
              <a:t>José</a:t>
            </a:r>
            <a:r>
              <a:rPr lang="es">
                <a:latin typeface="Roboto"/>
                <a:ea typeface="Roboto"/>
                <a:cs typeface="Roboto"/>
                <a:sym typeface="Roboto"/>
              </a:rPr>
              <a:t> Miguel Munoz, </a:t>
            </a:r>
            <a:r>
              <a:rPr lang="es">
                <a:latin typeface="Roboto"/>
                <a:ea typeface="Roboto"/>
                <a:cs typeface="Roboto"/>
                <a:sym typeface="Roboto"/>
              </a:rPr>
              <a:t>josé</a:t>
            </a:r>
            <a:r>
              <a:rPr lang="es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.munoz.d@uchile.cl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s">
                <a:latin typeface="Roboto"/>
                <a:ea typeface="Roboto"/>
                <a:cs typeface="Roboto"/>
                <a:sym typeface="Roboto"/>
              </a:rPr>
              <a:t>Coordinador (Sr) TD, Alvise Bolsi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s">
                <a:latin typeface="Roboto"/>
                <a:ea typeface="Roboto"/>
                <a:cs typeface="Roboto"/>
                <a:sym typeface="Roboto"/>
              </a:rPr>
              <a:t>Jefe Proyecto, Felipe Sallato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s">
                <a:latin typeface="Roboto"/>
                <a:ea typeface="Roboto"/>
                <a:cs typeface="Roboto"/>
                <a:sym typeface="Roboto"/>
              </a:rPr>
              <a:t>Rectoria, Juan Carlos Gimeno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s">
                <a:latin typeface="Roboto"/>
                <a:ea typeface="Roboto"/>
                <a:cs typeface="Roboto"/>
                <a:sym typeface="Roboto"/>
              </a:rPr>
              <a:t>DIRJU, Diego Gatica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s">
                <a:latin typeface="Roboto"/>
                <a:ea typeface="Roboto"/>
                <a:cs typeface="Roboto"/>
                <a:sym typeface="Roboto"/>
              </a:rPr>
              <a:t>Contraloría</a:t>
            </a:r>
            <a:r>
              <a:rPr lang="es">
                <a:latin typeface="Roboto"/>
                <a:ea typeface="Roboto"/>
                <a:cs typeface="Roboto"/>
                <a:sym typeface="Roboto"/>
              </a:rPr>
              <a:t> Universitaria, Juan Pablo Arenas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Agile Infographics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002A65"/>
      </a:accent2>
      <a:accent3>
        <a:srgbClr val="26CBA1"/>
      </a:accent3>
      <a:accent4>
        <a:srgbClr val="FCAF40"/>
      </a:accent4>
      <a:accent5>
        <a:srgbClr val="FD7674"/>
      </a:accent5>
      <a:accent6>
        <a:srgbClr val="FF8AB7"/>
      </a:accent6>
      <a:hlink>
        <a:srgbClr val="99999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